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8" r:id="rId4"/>
    <p:sldId id="257" r:id="rId5"/>
    <p:sldId id="269" r:id="rId6"/>
    <p:sldId id="258" r:id="rId7"/>
    <p:sldId id="270" r:id="rId8"/>
    <p:sldId id="271" r:id="rId9"/>
    <p:sldId id="275" r:id="rId10"/>
    <p:sldId id="272" r:id="rId11"/>
    <p:sldId id="274" r:id="rId12"/>
    <p:sldId id="273" r:id="rId13"/>
    <p:sldId id="281" r:id="rId14"/>
    <p:sldId id="280" r:id="rId15"/>
    <p:sldId id="283" r:id="rId16"/>
    <p:sldId id="279" r:id="rId17"/>
    <p:sldId id="266" r:id="rId18"/>
    <p:sldId id="267" r:id="rId19"/>
    <p:sldId id="265" r:id="rId20"/>
    <p:sldId id="277" r:id="rId21"/>
    <p:sldId id="276" r:id="rId22"/>
    <p:sldId id="284" r:id="rId23"/>
    <p:sldId id="26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8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1648" y="-112"/>
      </p:cViewPr>
      <p:guideLst>
        <p:guide orient="horz" pos="4319"/>
        <p:guide pos="40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949F-1360-C14B-8B4A-486051A66B92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03C0F-DED5-E04A-BEBF-E9AE85E10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1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33E6-F828-624E-9D4D-CC6855FE0AFA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71D4-7059-5E40-962C-50512575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Exports are the price paid to enjoy the imports consumed.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71D4-7059-5E40-962C-505125752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are necessary for prosperity.</a:t>
            </a:r>
          </a:p>
          <a:p>
            <a:r>
              <a:rPr lang="en-US" dirty="0" smtClean="0"/>
              <a:t>Exports are the price paid </a:t>
            </a:r>
          </a:p>
          <a:p>
            <a:r>
              <a:rPr lang="en-US" dirty="0" smtClean="0"/>
              <a:t>to enjoy the imports consumed.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are good.</a:t>
            </a:r>
          </a:p>
          <a:p>
            <a:r>
              <a:rPr lang="en-US" dirty="0" smtClean="0"/>
              <a:t>Exports are the price paid </a:t>
            </a:r>
          </a:p>
          <a:p>
            <a:r>
              <a:rPr lang="en-US" dirty="0" smtClean="0"/>
              <a:t>to enjoy the imports consumed.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71D4-7059-5E40-962C-505125752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half of US</a:t>
            </a:r>
            <a:r>
              <a:rPr lang="en-US" baseline="0" dirty="0" smtClean="0"/>
              <a:t> imports are production inputs rather than end-user products.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71D4-7059-5E40-962C-505125752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71D4-7059-5E40-962C-505125752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71D4-7059-5E40-962C-5051257529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</a:t>
            </a:r>
            <a:r>
              <a:rPr lang="en-US" dirty="0" smtClean="0"/>
              <a:t> criticize or complain,</a:t>
            </a:r>
            <a:r>
              <a:rPr lang="en-US" baseline="0" dirty="0" smtClean="0"/>
              <a:t> </a:t>
            </a:r>
            <a:r>
              <a:rPr lang="en-US" b="1" baseline="0" dirty="0" smtClean="0"/>
              <a:t>endorphins</a:t>
            </a:r>
            <a:r>
              <a:rPr lang="en-US" baseline="0" dirty="0" smtClean="0"/>
              <a:t> flow to our brains and for </a:t>
            </a:r>
            <a:r>
              <a:rPr lang="en-US" b="1" baseline="0" dirty="0" smtClean="0"/>
              <a:t>five seconds </a:t>
            </a:r>
            <a:r>
              <a:rPr lang="en-US" baseline="0" dirty="0" smtClean="0"/>
              <a:t>we enjoy a sense of </a:t>
            </a:r>
            <a:r>
              <a:rPr lang="en-US" b="1" baseline="0" dirty="0" smtClean="0"/>
              <a:t>well-being</a:t>
            </a:r>
            <a:r>
              <a:rPr lang="en-US" baseline="0" dirty="0" smtClean="0"/>
              <a:t>.  But a</a:t>
            </a:r>
            <a:r>
              <a:rPr lang="en-US" b="1" baseline="0" dirty="0" smtClean="0"/>
              <a:t>fter</a:t>
            </a:r>
            <a:r>
              <a:rPr lang="en-US" baseline="0" dirty="0" smtClean="0"/>
              <a:t> that, the endorphins </a:t>
            </a:r>
            <a:r>
              <a:rPr lang="en-US" b="1" baseline="0" dirty="0" smtClean="0"/>
              <a:t>fade away, </a:t>
            </a:r>
            <a:r>
              <a:rPr lang="en-US" baseline="0" dirty="0" smtClean="0"/>
              <a:t>we</a:t>
            </a:r>
            <a:r>
              <a:rPr lang="en-US" b="1" baseline="0" dirty="0" smtClean="0"/>
              <a:t> lose </a:t>
            </a:r>
            <a:r>
              <a:rPr lang="en-US" baseline="0" dirty="0" smtClean="0"/>
              <a:t>the sense of well-being, and the ones around us that we criticized are </a:t>
            </a:r>
            <a:r>
              <a:rPr lang="en-US" b="1" baseline="0" dirty="0" smtClean="0"/>
              <a:t>demoralized</a:t>
            </a:r>
            <a:r>
              <a:rPr lang="en-US" baseline="0" dirty="0" smtClean="0"/>
              <a:t>.  This can only be </a:t>
            </a:r>
            <a:r>
              <a:rPr lang="en-US" b="1" baseline="0" dirty="0" smtClean="0"/>
              <a:t>bad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Many</a:t>
            </a:r>
            <a:r>
              <a:rPr lang="en-US" b="1" dirty="0" smtClean="0"/>
              <a:t> other </a:t>
            </a:r>
            <a:r>
              <a:rPr lang="en-US" dirty="0" smtClean="0"/>
              <a:t>approaches </a:t>
            </a:r>
            <a:r>
              <a:rPr lang="en-US" baseline="0" dirty="0" smtClean="0"/>
              <a:t>are better. Asking questions. Articulating consequences. Celebrating the good.  Try these instead.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D1EFF-2684-804D-82BA-EA36B00C919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</a:t>
            </a:r>
            <a:r>
              <a:rPr lang="en-US" dirty="0" smtClean="0"/>
              <a:t> criticize or complain,</a:t>
            </a:r>
            <a:r>
              <a:rPr lang="en-US" baseline="0" dirty="0" smtClean="0"/>
              <a:t> </a:t>
            </a:r>
            <a:r>
              <a:rPr lang="en-US" b="1" baseline="0" dirty="0" smtClean="0"/>
              <a:t>endorphins</a:t>
            </a:r>
            <a:r>
              <a:rPr lang="en-US" baseline="0" dirty="0" smtClean="0"/>
              <a:t> flow to our brains and for </a:t>
            </a:r>
            <a:r>
              <a:rPr lang="en-US" b="1" baseline="0" dirty="0" smtClean="0"/>
              <a:t>five seconds </a:t>
            </a:r>
            <a:r>
              <a:rPr lang="en-US" baseline="0" dirty="0" smtClean="0"/>
              <a:t>we enjoy a sense of </a:t>
            </a:r>
            <a:r>
              <a:rPr lang="en-US" b="1" baseline="0" dirty="0" smtClean="0"/>
              <a:t>well-being</a:t>
            </a:r>
            <a:r>
              <a:rPr lang="en-US" baseline="0" dirty="0" smtClean="0"/>
              <a:t>.  But a</a:t>
            </a:r>
            <a:r>
              <a:rPr lang="en-US" b="1" baseline="0" dirty="0" smtClean="0"/>
              <a:t>fter</a:t>
            </a:r>
            <a:r>
              <a:rPr lang="en-US" baseline="0" dirty="0" smtClean="0"/>
              <a:t> that, the endorphins </a:t>
            </a:r>
            <a:r>
              <a:rPr lang="en-US" b="1" baseline="0" dirty="0" smtClean="0"/>
              <a:t>fade away, </a:t>
            </a:r>
            <a:r>
              <a:rPr lang="en-US" baseline="0" dirty="0" smtClean="0"/>
              <a:t>we</a:t>
            </a:r>
            <a:r>
              <a:rPr lang="en-US" b="1" baseline="0" dirty="0" smtClean="0"/>
              <a:t> lose </a:t>
            </a:r>
            <a:r>
              <a:rPr lang="en-US" baseline="0" dirty="0" smtClean="0"/>
              <a:t>the sense of well-being, and the ones around us that we criticized are </a:t>
            </a:r>
            <a:r>
              <a:rPr lang="en-US" b="1" baseline="0" dirty="0" smtClean="0"/>
              <a:t>demoralized</a:t>
            </a:r>
            <a:r>
              <a:rPr lang="en-US" baseline="0" dirty="0" smtClean="0"/>
              <a:t>.  This can only be </a:t>
            </a:r>
            <a:r>
              <a:rPr lang="en-US" b="1" baseline="0" dirty="0" smtClean="0"/>
              <a:t>bad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Many</a:t>
            </a:r>
            <a:r>
              <a:rPr lang="en-US" b="1" dirty="0" smtClean="0"/>
              <a:t> other </a:t>
            </a:r>
            <a:r>
              <a:rPr lang="en-US" dirty="0" smtClean="0"/>
              <a:t>approaches </a:t>
            </a:r>
            <a:r>
              <a:rPr lang="en-US" baseline="0" dirty="0" smtClean="0"/>
              <a:t>are better. Asking questions. Articulating consequences. Celebrating the good.  Try these instead.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D1EFF-2684-804D-82BA-EA36B00C919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3ACF-5289-7942-ACAB-573EDD2B6C87}" type="datetime1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8E19-B3FC-0543-AA49-687DA248FA5D}" type="datetime1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E237-814C-AB4B-BB78-86701C326539}" type="datetime1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067-2111-9648-889E-4707CE3B1750}" type="datetime1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8FB-FFCD-AD46-8D7D-1C734CD68A73}" type="datetime1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6EDA-00B1-F948-A76A-1D7E657ADDF7}" type="datetime1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0D3-6B5F-EA4A-AF22-0E83892E7AEA}" type="datetime1">
              <a:rPr lang="en-US" smtClean="0"/>
              <a:t>3/16/17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A3A7-2380-C846-8AE6-491CC93DBB3E}" type="datetime1">
              <a:rPr lang="en-US" smtClean="0"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4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A13C-130B-8F4E-BC47-F1AC6C7253C9}" type="datetime1">
              <a:rPr lang="en-US" smtClean="0"/>
              <a:t>3/16/17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FA3-8E26-C34B-8F9D-A0C2A2302E47}" type="datetime1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8194-2443-D94F-AB8C-57B064E08451}" type="datetime1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17B1-D86C-C242-9C9E-E5F30567F768}" type="datetime1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8A24-1CA6-A24C-92BA-CD04D9D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JohnChisholmVentures.com" TargetMode="External"/><Relationship Id="rId4" Type="http://schemas.openxmlformats.org/officeDocument/2006/relationships/hyperlink" Target="http://www.johnchisholmventures.com" TargetMode="External"/><Relationship Id="rId5" Type="http://schemas.openxmlformats.org/officeDocument/2006/relationships/hyperlink" Target="http://www.unleashyourinnercompany.com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425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Free Trade: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Challenge, Myths, and Reality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6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16 March 2017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Free Market Road Show – Prague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John Chisholm, San Francisco,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15" y="5638800"/>
            <a:ext cx="3675285" cy="12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8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48" t="18149" r="41667" b="5777"/>
          <a:stretch/>
        </p:blipFill>
        <p:spPr>
          <a:xfrm>
            <a:off x="3340525" y="20896"/>
            <a:ext cx="5803475" cy="6866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949"/>
            <a:ext cx="334052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iPhone Supply Chain</a:t>
            </a:r>
          </a:p>
          <a:p>
            <a:pPr marL="287338" indent="-287338">
              <a:buFont typeface="Arial"/>
              <a:buChar char="•"/>
            </a:pPr>
            <a:endParaRPr lang="en-US" sz="2400" b="1" dirty="0" smtClean="0"/>
          </a:p>
          <a:p>
            <a:pPr marL="287338" indent="-287338">
              <a:buFont typeface="Arial"/>
              <a:buChar char="•"/>
            </a:pPr>
            <a:r>
              <a:rPr lang="en-US" sz="2400" b="1" dirty="0" smtClean="0"/>
              <a:t>Apple has suppliers in 28 countries, most of them in China, Japan, the US, and Taiwan</a:t>
            </a:r>
          </a:p>
          <a:p>
            <a:pPr marL="287338" indent="-287338">
              <a:buFont typeface="Arial"/>
              <a:buChar char="•"/>
            </a:pPr>
            <a:endParaRPr lang="en-US" sz="2400" b="1" dirty="0"/>
          </a:p>
          <a:p>
            <a:pPr marL="287338" indent="-287338">
              <a:buFont typeface="Arial"/>
              <a:buChar char="•"/>
            </a:pPr>
            <a:r>
              <a:rPr lang="en-US" sz="2400" b="1" dirty="0"/>
              <a:t>iPhone final assembly is a small fraction of the 1.6 million workers in the Apple supply </a:t>
            </a:r>
            <a:r>
              <a:rPr lang="en-US" sz="2400" b="1" dirty="0" smtClean="0"/>
              <a:t>chain</a:t>
            </a:r>
          </a:p>
          <a:p>
            <a:pPr marL="287338" indent="-287338">
              <a:buFont typeface="Arial"/>
              <a:buChar char="•"/>
            </a:pPr>
            <a:endParaRPr lang="en-US" sz="2400" b="1" dirty="0"/>
          </a:p>
          <a:p>
            <a:pPr marL="287338" indent="-287338">
              <a:buFont typeface="Arial"/>
              <a:buChar char="•"/>
            </a:pPr>
            <a:r>
              <a:rPr lang="en-US" sz="2400" b="1" dirty="0" smtClean="0"/>
              <a:t>So moving final assembly to the US would have little impact on employment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1332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444" t="24074" r="11481" b="11334"/>
          <a:stretch/>
        </p:blipFill>
        <p:spPr>
          <a:xfrm>
            <a:off x="3708394" y="179482"/>
            <a:ext cx="3962406" cy="664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00279"/>
            <a:ext cx="299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Estimated Price of an “iPhone” if Sourced and Assembled in the US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801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32" t="42148" r="43731" b="28873"/>
          <a:stretch/>
        </p:blipFill>
        <p:spPr>
          <a:xfrm>
            <a:off x="35274" y="1312495"/>
            <a:ext cx="9055805" cy="4334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882"/>
            <a:ext cx="9174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 iPhone contains about 75 Elements</a:t>
            </a:r>
          </a:p>
          <a:p>
            <a:pPr algn="ctr"/>
            <a:r>
              <a:rPr lang="en-US" sz="3200" b="1" dirty="0" smtClean="0"/>
              <a:t>– 2/3 of the Periodic Table –</a:t>
            </a:r>
          </a:p>
          <a:p>
            <a:pPr algn="ctr"/>
            <a:r>
              <a:rPr lang="en-US" sz="3200" b="1" dirty="0" smtClean="0"/>
              <a:t> Including ones </a:t>
            </a:r>
            <a:r>
              <a:rPr lang="en-US" sz="3200" b="1" i="1" dirty="0" smtClean="0"/>
              <a:t>Not </a:t>
            </a:r>
            <a:r>
              <a:rPr lang="en-US" sz="3200" b="1" i="1" dirty="0"/>
              <a:t>M</a:t>
            </a:r>
            <a:r>
              <a:rPr lang="en-US" sz="3200" b="1" i="1" dirty="0" smtClean="0"/>
              <a:t>ined </a:t>
            </a:r>
            <a:r>
              <a:rPr lang="en-US" sz="3200" b="1" dirty="0" smtClean="0"/>
              <a:t>in the US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94888"/>
            <a:ext cx="199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= Element used in the iPhone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067" y="5858933"/>
            <a:ext cx="89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“…no tech product from mine to assembly can ever be made in one country,” </a:t>
            </a:r>
          </a:p>
          <a:p>
            <a:pPr algn="ctr"/>
            <a:r>
              <a:rPr lang="en-US" sz="2000" b="1" dirty="0" smtClean="0"/>
              <a:t>says David Abraham, author of The Elements of Power.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435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304794"/>
            <a:ext cx="8415867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 Imports reduce GDP/capita and thus Quality of Life.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65293"/>
            <a:ext cx="2133600" cy="365125"/>
          </a:xfrm>
        </p:spPr>
        <p:txBody>
          <a:bodyPr/>
          <a:lstStyle/>
          <a:p>
            <a:fld id="{81408A24-1CA6-A24C-92BA-CD04D9D5811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0" t="28222" r="8263" b="42445"/>
          <a:stretch/>
        </p:blipFill>
        <p:spPr>
          <a:xfrm>
            <a:off x="-6330" y="4432846"/>
            <a:ext cx="9150330" cy="19340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34" y="357664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Rationale: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78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34" y="41015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/>
              <a:t>Reality: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/>
              <a:t>Imports reduce GDP but also costs of goods, making goods more affordable, increasing consumption and thus GDP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/>
              <a:t>Measuring GDP is problematic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/>
              <a:t>As metrics, GDP/capita and Quality of Life are diverging.</a:t>
            </a:r>
            <a:endParaRPr lang="en-US" sz="4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933" y="304794"/>
            <a:ext cx="8415867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 Imports reduce GDP/capita and thus Quality of Life.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8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2413" cy="910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GDP does not Accurately Reflect </a:t>
            </a:r>
            <a:br>
              <a:rPr lang="en-US" dirty="0" smtClean="0"/>
            </a:br>
            <a:r>
              <a:rPr lang="en-US" dirty="0" smtClean="0"/>
              <a:t>Intangible/Embedded Imports &amp;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France imports an </a:t>
            </a:r>
            <a:r>
              <a:rPr lang="en-US" sz="2400" b="1" dirty="0"/>
              <a:t>iPhone from </a:t>
            </a:r>
            <a:r>
              <a:rPr lang="en-US" sz="2400" b="1" dirty="0" smtClean="0"/>
              <a:t>China</a:t>
            </a:r>
            <a:endParaRPr lang="en-US" sz="2400" b="1" dirty="0"/>
          </a:p>
          <a:p>
            <a:r>
              <a:rPr lang="en-US" sz="2400" dirty="0" smtClean="0"/>
              <a:t>Counts </a:t>
            </a:r>
            <a:r>
              <a:rPr lang="en-US" sz="2400" dirty="0"/>
              <a:t>as $350 of </a:t>
            </a:r>
            <a:r>
              <a:rPr lang="en-US" sz="2400" dirty="0" smtClean="0"/>
              <a:t>import </a:t>
            </a:r>
            <a:r>
              <a:rPr lang="en-US" sz="2400" dirty="0"/>
              <a:t>from </a:t>
            </a:r>
            <a:r>
              <a:rPr lang="en-US" sz="2400" dirty="0" smtClean="0"/>
              <a:t>China</a:t>
            </a:r>
          </a:p>
          <a:p>
            <a:r>
              <a:rPr lang="en-US" sz="2400" dirty="0" smtClean="0"/>
              <a:t>But </a:t>
            </a:r>
            <a:r>
              <a:rPr lang="en-US" sz="2400" dirty="0"/>
              <a:t>it should </a:t>
            </a:r>
            <a:r>
              <a:rPr lang="en-US" sz="2400" dirty="0" smtClean="0"/>
              <a:t>be:</a:t>
            </a:r>
          </a:p>
          <a:p>
            <a:pPr lvl="1"/>
            <a:r>
              <a:rPr lang="en-US" sz="2400" dirty="0" smtClean="0"/>
              <a:t>$</a:t>
            </a:r>
            <a:r>
              <a:rPr lang="en-US" sz="2400" dirty="0"/>
              <a:t>200 </a:t>
            </a:r>
            <a:r>
              <a:rPr lang="en-US" sz="2400" dirty="0" smtClean="0"/>
              <a:t>import </a:t>
            </a:r>
            <a:r>
              <a:rPr lang="en-US" sz="2400" dirty="0"/>
              <a:t>from </a:t>
            </a:r>
            <a:r>
              <a:rPr lang="en-US" sz="2400" dirty="0" smtClean="0"/>
              <a:t>US (design and software)</a:t>
            </a:r>
          </a:p>
          <a:p>
            <a:pPr lvl="1"/>
            <a:r>
              <a:rPr lang="en-US" sz="2400" dirty="0" smtClean="0"/>
              <a:t>Plus $</a:t>
            </a:r>
            <a:r>
              <a:rPr lang="en-US" sz="2400" dirty="0"/>
              <a:t>150 </a:t>
            </a:r>
            <a:r>
              <a:rPr lang="en-US" sz="2400" dirty="0" smtClean="0"/>
              <a:t>import from China (hardware, packaging)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$200 export by US </a:t>
            </a:r>
            <a:r>
              <a:rPr lang="en-US" sz="2400" dirty="0"/>
              <a:t>does not show up in </a:t>
            </a:r>
            <a:r>
              <a:rPr lang="en-US" sz="2400" dirty="0" smtClean="0"/>
              <a:t>US GDP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US Imports iPhone from China</a:t>
            </a:r>
            <a:endParaRPr lang="en-US" sz="2400" b="1" dirty="0"/>
          </a:p>
          <a:p>
            <a:r>
              <a:rPr lang="en-US" sz="2400" dirty="0" smtClean="0"/>
              <a:t>Shows </a:t>
            </a:r>
            <a:r>
              <a:rPr lang="en-US" sz="2400" dirty="0"/>
              <a:t>up as $350 import to US which </a:t>
            </a:r>
            <a:r>
              <a:rPr lang="en-US" sz="2400" dirty="0" smtClean="0"/>
              <a:t>reduces GDP</a:t>
            </a:r>
            <a:endParaRPr lang="en-US" sz="2400" dirty="0"/>
          </a:p>
          <a:p>
            <a:r>
              <a:rPr lang="en-US" sz="2400" dirty="0" smtClean="0"/>
              <a:t>When consumed, </a:t>
            </a:r>
            <a:r>
              <a:rPr lang="en-US" sz="2400" dirty="0"/>
              <a:t>adds $350 to US GDP</a:t>
            </a:r>
          </a:p>
          <a:p>
            <a:r>
              <a:rPr lang="en-US" sz="2400" dirty="0" smtClean="0"/>
              <a:t>Net impact on US on GDP </a:t>
            </a:r>
            <a:r>
              <a:rPr lang="en-US" sz="2400" dirty="0"/>
              <a:t>is </a:t>
            </a:r>
            <a:r>
              <a:rPr lang="en-US" sz="2400" i="1" dirty="0" smtClean="0"/>
              <a:t>zero</a:t>
            </a:r>
          </a:p>
          <a:p>
            <a:r>
              <a:rPr lang="en-US" sz="2400" dirty="0" smtClean="0"/>
              <a:t>Again, $200 in US design and software not reflected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0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Many </a:t>
            </a:r>
            <a:r>
              <a:rPr lang="en-US" sz="3200" b="1" dirty="0" smtClean="0"/>
              <a:t>Improvements </a:t>
            </a:r>
            <a:r>
              <a:rPr lang="en-US" sz="3200" b="1" dirty="0"/>
              <a:t>in the Quality of </a:t>
            </a:r>
            <a:r>
              <a:rPr lang="en-US" sz="3200" b="1" dirty="0" smtClean="0"/>
              <a:t>Life </a:t>
            </a:r>
            <a:br>
              <a:rPr lang="en-US" sz="3200" b="1" dirty="0" smtClean="0"/>
            </a:br>
            <a:r>
              <a:rPr lang="en-US" sz="3200" b="1" dirty="0" smtClean="0"/>
              <a:t>Reduce (or Don’t Affect) </a:t>
            </a:r>
            <a:r>
              <a:rPr lang="en-US" sz="3200" b="1" dirty="0" smtClean="0"/>
              <a:t>GDP/capita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84728"/>
          <a:ext cx="9144000" cy="539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42"/>
                <a:gridCol w="3407462"/>
                <a:gridCol w="4048296"/>
              </a:tblGrid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Before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Today &amp; Future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Relationships and Collaboration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Costly</a:t>
                      </a:r>
                      <a:r>
                        <a:rPr lang="en-US" sz="1800" b="1" baseline="0" dirty="0" smtClean="0"/>
                        <a:t> p</a:t>
                      </a:r>
                      <a:r>
                        <a:rPr lang="en-US" sz="1800" b="1" dirty="0" smtClean="0"/>
                        <a:t>hysical</a:t>
                      </a:r>
                      <a:r>
                        <a:rPr lang="en-US" sz="1800" b="1" baseline="0" dirty="0" smtClean="0"/>
                        <a:t> t</a:t>
                      </a:r>
                      <a:r>
                        <a:rPr lang="en-US" sz="1800" b="1" dirty="0" smtClean="0"/>
                        <a:t>ravel to friends, family,</a:t>
                      </a:r>
                      <a:r>
                        <a:rPr lang="en-US" sz="1800" b="1" baseline="0" dirty="0" smtClean="0"/>
                        <a:t> and</a:t>
                      </a:r>
                      <a:r>
                        <a:rPr lang="en-US" sz="1800" b="1" dirty="0" smtClean="0"/>
                        <a:t> colleagues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Expensive long-dist</a:t>
                      </a:r>
                      <a:r>
                        <a:rPr lang="en-US" sz="1800" b="1" baseline="0" dirty="0" smtClean="0"/>
                        <a:t> phone calls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1913" indent="-61913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 Low-cost r</a:t>
                      </a:r>
                      <a:r>
                        <a:rPr lang="en-US" sz="1800" b="1" dirty="0" smtClean="0"/>
                        <a:t>eal-time video</a:t>
                      </a:r>
                      <a:r>
                        <a:rPr lang="en-US" sz="1800" b="1" baseline="0" dirty="0" smtClean="0"/>
                        <a:t> interaction with friends, family, and colleagues </a:t>
                      </a: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Entertainment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Hire</a:t>
                      </a:r>
                      <a:r>
                        <a:rPr lang="en-US" sz="1800" b="1" baseline="0" dirty="0" smtClean="0"/>
                        <a:t> babysitter, drive to theatre, park, buy tickets, snacks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Pay usage fees for studio-produced films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Download one movie from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NetFlix</a:t>
                      </a:r>
                      <a:r>
                        <a:rPr lang="en-US" sz="1800" b="1" baseline="0" dirty="0" smtClean="0"/>
                        <a:t> for entire family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10,000x more choices on free YouTube than from Hollywood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Education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$50K+/year</a:t>
                      </a:r>
                      <a:r>
                        <a:rPr lang="en-US" sz="1800" b="1" baseline="0" dirty="0" smtClean="0"/>
                        <a:t> for tuition, dorm, meals, and books for residential campus higher 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9863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Khan</a:t>
                      </a:r>
                      <a:r>
                        <a:rPr lang="en-US" sz="1800" b="1" baseline="0" dirty="0" smtClean="0"/>
                        <a:t> Academy, </a:t>
                      </a:r>
                      <a:r>
                        <a:rPr lang="en-US" sz="1800" b="1" baseline="0" dirty="0" err="1" smtClean="0"/>
                        <a:t>MITx</a:t>
                      </a:r>
                      <a:r>
                        <a:rPr lang="en-US" sz="1800" b="1" baseline="0" dirty="0" smtClean="0"/>
                        <a:t>, </a:t>
                      </a:r>
                      <a:r>
                        <a:rPr lang="en-US" sz="1800" b="1" baseline="0" dirty="0" err="1" smtClean="0"/>
                        <a:t>eDx</a:t>
                      </a:r>
                      <a:r>
                        <a:rPr lang="en-US" sz="1800" b="1" baseline="0" dirty="0" smtClean="0"/>
                        <a:t>, other free online education </a:t>
                      </a:r>
                      <a:r>
                        <a:rPr lang="en-US" sz="1800" b="1" baseline="0" smtClean="0"/>
                        <a:t>services</a:t>
                      </a:r>
                    </a:p>
                    <a:p>
                      <a:pPr marL="169863" indent="-107950">
                        <a:buFont typeface="Arial"/>
                        <a:buChar char="•"/>
                      </a:pPr>
                      <a:r>
                        <a:rPr lang="en-US" sz="1800" b="1" baseline="0" smtClean="0"/>
                        <a:t>School </a:t>
                      </a:r>
                      <a:r>
                        <a:rPr lang="en-US" sz="1800" b="1" baseline="0" dirty="0" smtClean="0"/>
                        <a:t>choice movement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Health</a:t>
                      </a:r>
                      <a:r>
                        <a:rPr lang="en-US" sz="1800" b="1" baseline="0" dirty="0" smtClean="0"/>
                        <a:t> care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Travel</a:t>
                      </a:r>
                      <a:r>
                        <a:rPr lang="en-US" sz="1800" b="1" baseline="0" dirty="0" smtClean="0"/>
                        <a:t> to your physician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 Expensive clinical trials 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Pricey proprietary pharmaceuticals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IBM</a:t>
                      </a:r>
                      <a:r>
                        <a:rPr lang="en-US" sz="1800" b="1" baseline="0" dirty="0" smtClean="0"/>
                        <a:t> productizing Watson technology to replace physician diagnostics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Patients Like Me</a:t>
                      </a:r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3D print open-source pharmaceuticals</a:t>
                      </a:r>
                    </a:p>
                  </a:txBody>
                  <a:tcPr anchor="ctr"/>
                </a:tc>
              </a:tr>
              <a:tr h="82770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Transportation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dirty="0" smtClean="0"/>
                        <a:t> Airlines,</a:t>
                      </a:r>
                      <a:r>
                        <a:rPr lang="en-US" sz="1800" b="1" baseline="0" dirty="0" smtClean="0"/>
                        <a:t> railroads, bus companies, taxi cabs, rental cars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Shared vehicles – </a:t>
                      </a:r>
                      <a:r>
                        <a:rPr lang="en-US" sz="1800" b="1" baseline="0" dirty="0" err="1" smtClean="0"/>
                        <a:t>Getaround</a:t>
                      </a:r>
                      <a:endParaRPr lang="en-US" sz="1800" b="1" baseline="0" dirty="0" smtClean="0"/>
                    </a:p>
                    <a:p>
                      <a:pPr marL="107950" indent="-107950">
                        <a:buFont typeface="Arial"/>
                        <a:buChar char="•"/>
                      </a:pPr>
                      <a:r>
                        <a:rPr lang="en-US" sz="1800" b="1" baseline="0" dirty="0" smtClean="0"/>
                        <a:t>Self-propelled vehicles a la Google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Buying </a:t>
            </a:r>
            <a:r>
              <a:rPr lang="en-US" b="1" dirty="0" smtClean="0"/>
              <a:t>Food Grown Locally </a:t>
            </a:r>
            <a:r>
              <a:rPr lang="en-US" dirty="0" smtClean="0"/>
              <a:t>Reduces CO</a:t>
            </a:r>
            <a:r>
              <a:rPr lang="en-US" sz="4800" baseline="-25000" dirty="0" smtClean="0"/>
              <a:t>2</a:t>
            </a:r>
            <a:r>
              <a:rPr lang="en-US" dirty="0" smtClean="0"/>
              <a:t> Emissions; Saves the Planet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0524" y="3353675"/>
            <a:ext cx="8229600" cy="2876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/>
              <a:t>Reality:</a:t>
            </a:r>
          </a:p>
          <a:p>
            <a:r>
              <a:rPr lang="en-US" sz="4000" dirty="0" smtClean="0"/>
              <a:t>Efficiencies of </a:t>
            </a:r>
            <a:r>
              <a:rPr lang="en-US" sz="4000" b="1" dirty="0" smtClean="0"/>
              <a:t>Climate and Growing Season </a:t>
            </a:r>
            <a:r>
              <a:rPr lang="en-US" sz="4000" dirty="0" smtClean="0"/>
              <a:t>far Outweigh Eliminating Transportation in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Emissions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120"/>
            <a:ext cx="4314574" cy="2877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5669" y="339304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21392" y="906419"/>
            <a:ext cx="71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vs.</a:t>
            </a:r>
            <a:endParaRPr lang="en-US" sz="3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1014" y="5516162"/>
            <a:ext cx="3665786" cy="78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Production = 83%; Transportation = 11% </a:t>
            </a:r>
            <a:br>
              <a:rPr lang="en-US" sz="2800" dirty="0" smtClean="0"/>
            </a:br>
            <a:r>
              <a:rPr lang="en-US" sz="2800" dirty="0" smtClean="0"/>
              <a:t>of Food Production CO</a:t>
            </a:r>
            <a:r>
              <a:rPr lang="en-US" sz="3200" baseline="-25000" dirty="0" smtClean="0"/>
              <a:t>2</a:t>
            </a:r>
            <a:r>
              <a:rPr lang="en-US" sz="2800" dirty="0" smtClean="0"/>
              <a:t> Emissions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67" y="1711306"/>
            <a:ext cx="4295827" cy="28524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800" t="31604" r="29601" b="15421"/>
          <a:stretch/>
        </p:blipFill>
        <p:spPr>
          <a:xfrm>
            <a:off x="-14762" y="3981409"/>
            <a:ext cx="4222375" cy="2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5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4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FreeToChoose</a:t>
            </a:r>
            <a:r>
              <a:rPr lang="en-US" dirty="0" smtClean="0"/>
              <a:t> Network’s </a:t>
            </a:r>
            <a:br>
              <a:rPr lang="en-US" dirty="0" smtClean="0"/>
            </a:br>
            <a:r>
              <a:rPr lang="en-US" dirty="0" smtClean="0"/>
              <a:t>Johan </a:t>
            </a:r>
            <a:r>
              <a:rPr lang="en-US" dirty="0" err="1" smtClean="0"/>
              <a:t>Norberg</a:t>
            </a:r>
            <a:r>
              <a:rPr lang="en-US" dirty="0" smtClean="0"/>
              <a:t>: “Food Miles”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81" t="19164" r="9930" b="6188"/>
          <a:stretch/>
        </p:blipFill>
        <p:spPr>
          <a:xfrm>
            <a:off x="793836" y="1547694"/>
            <a:ext cx="7442214" cy="42660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13002"/>
            <a:ext cx="8229600" cy="78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Better to Grow Apples in New Zealand and Ship them to the UK than to Produce them Locally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Challenge: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2412" cy="475615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smtClean="0"/>
              <a:t>Beneficiaries of </a:t>
            </a:r>
            <a:r>
              <a:rPr lang="en-US" sz="4000" i="1" dirty="0" smtClean="0"/>
              <a:t>free trade </a:t>
            </a:r>
            <a:r>
              <a:rPr lang="en-US" sz="4000" dirty="0" smtClean="0"/>
              <a:t>are </a:t>
            </a:r>
            <a:r>
              <a:rPr lang="en-US" sz="4000" b="1" dirty="0" smtClean="0"/>
              <a:t>broad, long-term, </a:t>
            </a:r>
            <a:r>
              <a:rPr lang="en-US" sz="4000" b="1" dirty="0" smtClean="0"/>
              <a:t>but </a:t>
            </a:r>
            <a:r>
              <a:rPr lang="en-US" sz="4000" b="1" dirty="0" smtClean="0"/>
              <a:t>diffuse</a:t>
            </a:r>
            <a:endParaRPr lang="en-US" sz="4000" dirty="0"/>
          </a:p>
          <a:p>
            <a:pPr marL="457200" indent="-457200"/>
            <a:r>
              <a:rPr lang="en-US" sz="4000" dirty="0" smtClean="0"/>
              <a:t>Beneficiaries of </a:t>
            </a:r>
            <a:r>
              <a:rPr lang="en-US" sz="4000" i="1" dirty="0" smtClean="0"/>
              <a:t>trade barriers </a:t>
            </a:r>
            <a:r>
              <a:rPr lang="en-US" sz="4000" dirty="0" smtClean="0"/>
              <a:t>are </a:t>
            </a:r>
            <a:r>
              <a:rPr lang="en-US" sz="4000" b="1" dirty="0" smtClean="0"/>
              <a:t>readily </a:t>
            </a:r>
            <a:r>
              <a:rPr lang="en-US" sz="4000" b="1" dirty="0" smtClean="0"/>
              <a:t>identifiable, </a:t>
            </a:r>
            <a:r>
              <a:rPr lang="en-US" sz="4000" b="1" dirty="0" smtClean="0"/>
              <a:t>immediate (but ofte</a:t>
            </a:r>
            <a:r>
              <a:rPr lang="en-US" sz="4000" b="1" dirty="0" smtClean="0"/>
              <a:t>n </a:t>
            </a:r>
            <a:r>
              <a:rPr lang="en-US" sz="4000" b="1" dirty="0" smtClean="0"/>
              <a:t>short-lived), and vocal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720053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b="1" dirty="0"/>
          </a:p>
          <a:p>
            <a:pPr marL="457200" indent="-457200">
              <a:buSzPct val="100000"/>
              <a:buFont typeface="Lucida Grande"/>
              <a:buChar char="➤"/>
            </a:pPr>
            <a:r>
              <a:rPr lang="en-US" sz="4000" dirty="0"/>
              <a:t>So we need to make the benefits of free trade as </a:t>
            </a:r>
            <a:r>
              <a:rPr lang="en-US" sz="4000" b="1" dirty="0"/>
              <a:t>specific</a:t>
            </a:r>
            <a:r>
              <a:rPr lang="en-US" sz="4000" dirty="0"/>
              <a:t> and </a:t>
            </a:r>
            <a:r>
              <a:rPr lang="en-US" sz="4000" b="1" dirty="0"/>
              <a:t>tangible</a:t>
            </a:r>
            <a:r>
              <a:rPr lang="en-US" sz="4000" dirty="0"/>
              <a:t> as possible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195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4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Trade barriers enable national sovereignty.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23023"/>
            <a:ext cx="9144000" cy="489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Reality</a:t>
            </a:r>
            <a:r>
              <a:rPr lang="en-US" i="1" dirty="0" smtClean="0"/>
              <a:t>: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The higher and more widespread the barriers, the greater.. 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/>
              <a:t>E</a:t>
            </a:r>
            <a:r>
              <a:rPr lang="en-US" sz="4000" dirty="0" smtClean="0"/>
              <a:t>conomic uncertainty from changing the barriers either way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 smtClean="0"/>
              <a:t>Advantage imparted to those best connected and with the deepest pockets who can exploit/influence/reverse trade loopholes/interpretations</a:t>
            </a:r>
            <a:endParaRPr lang="en-US" sz="2000" dirty="0" smtClean="0"/>
          </a:p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96" t="30592" r="26111" b="21408"/>
          <a:stretch/>
        </p:blipFill>
        <p:spPr>
          <a:xfrm>
            <a:off x="948285" y="1999650"/>
            <a:ext cx="7247466" cy="45684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3693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Trade barriers empower governments at the expense of individuals. </a:t>
            </a:r>
            <a:br>
              <a:rPr lang="en-US" dirty="0"/>
            </a:br>
            <a:r>
              <a:rPr lang="en-US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4939" y="5215468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Government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96537" y="4013200"/>
            <a:ext cx="1574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Individuals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04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482" r="35382" b="10445"/>
          <a:stretch/>
        </p:blipFill>
        <p:spPr>
          <a:xfrm>
            <a:off x="0" y="167218"/>
            <a:ext cx="9109075" cy="65262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436533" y="4961466"/>
            <a:ext cx="394546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36533" y="4944533"/>
            <a:ext cx="394546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8133" y="5283201"/>
            <a:ext cx="48768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0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7349" y="2565116"/>
            <a:ext cx="3394290" cy="2307975"/>
          </a:xfrm>
          <a:prstGeom prst="rect">
            <a:avLst/>
          </a:prstGeom>
          <a:noFill/>
        </p:spPr>
        <p:txBody>
          <a:bodyPr wrap="square" lIns="91089" tIns="45547" rIns="91089" bIns="45547" rtlCol="0">
            <a:spAutoFit/>
          </a:bodyPr>
          <a:lstStyle/>
          <a:p>
            <a:pPr algn="ctr"/>
            <a:r>
              <a:rPr lang="en-US" sz="7200" b="1" dirty="0" smtClean="0"/>
              <a:t>Trade </a:t>
            </a:r>
          </a:p>
          <a:p>
            <a:pPr algn="ctr"/>
            <a:r>
              <a:rPr lang="en-US" sz="7200" b="1" dirty="0" smtClean="0"/>
              <a:t>Barriers</a:t>
            </a:r>
            <a:endParaRPr lang="en-US" sz="7200" b="1" dirty="0"/>
          </a:p>
        </p:txBody>
      </p:sp>
      <p:sp>
        <p:nvSpPr>
          <p:cNvPr id="12" name="Oval 11"/>
          <p:cNvSpPr/>
          <p:nvPr/>
        </p:nvSpPr>
        <p:spPr>
          <a:xfrm>
            <a:off x="2425700" y="1498600"/>
            <a:ext cx="4343400" cy="4343400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89" tIns="45547" rIns="91089" bIns="45547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  <a:endCxn id="12" idx="5"/>
          </p:cNvCxnSpPr>
          <p:nvPr/>
        </p:nvCxnSpPr>
        <p:spPr>
          <a:xfrm rot="16200000" flipH="1">
            <a:off x="3061777" y="2134678"/>
            <a:ext cx="3071248" cy="3071248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8267" y="886884"/>
            <a:ext cx="2749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Iowan Old Style Black"/>
              </a:rPr>
              <a:t>D E K U J I !</a:t>
            </a:r>
            <a:endParaRPr lang="en-US" sz="3200" b="1" i="1" dirty="0">
              <a:latin typeface="Iowan Old Style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092" y="4347523"/>
            <a:ext cx="4104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John@JohnChisholmVentures.com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4"/>
              </a:rPr>
              <a:t>www.johnchisholmventures.com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5"/>
              </a:rPr>
              <a:t>www.unleashyourinnercompany.com</a:t>
            </a:r>
            <a:endParaRPr lang="en-US" sz="2000" dirty="0" smtClean="0"/>
          </a:p>
          <a:p>
            <a:pPr algn="ctr"/>
            <a:r>
              <a:rPr lang="en-US" sz="2000" dirty="0" smtClean="0"/>
              <a:t>Twitter @</a:t>
            </a:r>
            <a:r>
              <a:rPr lang="en-US" sz="2000" dirty="0" err="1" smtClean="0"/>
              <a:t>john</a:t>
            </a:r>
            <a:r>
              <a:rPr lang="en-US" sz="2000" i="1" dirty="0" err="1" smtClean="0"/>
              <a:t>d</a:t>
            </a:r>
            <a:r>
              <a:rPr lang="en-US" sz="2000" dirty="0" err="1" smtClean="0"/>
              <a:t>chisholm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77" y="2404539"/>
            <a:ext cx="4282814" cy="142946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/>
          <a:stretch/>
        </p:blipFill>
        <p:spPr bwMode="auto">
          <a:xfrm>
            <a:off x="5664666" y="2139954"/>
            <a:ext cx="2589869" cy="40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Exports are </a:t>
            </a:r>
            <a:r>
              <a:rPr lang="en-US" dirty="0" smtClean="0"/>
              <a:t>good</a:t>
            </a:r>
            <a:r>
              <a:rPr lang="en-US" dirty="0" smtClean="0"/>
              <a:t>. I</a:t>
            </a:r>
            <a:r>
              <a:rPr lang="en-US" dirty="0" smtClean="0"/>
              <a:t>mports </a:t>
            </a:r>
            <a:r>
              <a:rPr lang="en-US" dirty="0" smtClean="0"/>
              <a:t>are </a:t>
            </a:r>
            <a:r>
              <a:rPr lang="en-US" dirty="0" smtClean="0"/>
              <a:t>bad.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0524" y="3601027"/>
            <a:ext cx="8229600" cy="3255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Rationale:</a:t>
            </a:r>
            <a:endParaRPr lang="en-US" dirty="0" smtClean="0"/>
          </a:p>
          <a:p>
            <a:pPr marL="571500" indent="-571500" algn="l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Exports mean we are producing, creating local jobs and income.</a:t>
            </a:r>
          </a:p>
          <a:p>
            <a:pPr marL="571500" indent="-571500" algn="l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Imports mean we are consuming, and creating jobs elsewhere.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923707"/>
            <a:ext cx="9144000" cy="3307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/>
              <a:t>Reality:</a:t>
            </a:r>
            <a:endParaRPr lang="en-US" sz="2000" i="1" dirty="0" smtClean="0"/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/>
              <a:t>Imports increase our choices, saving us money, improving quality, or both.  </a:t>
            </a:r>
            <a:endParaRPr lang="en-US" sz="2000" dirty="0" smtClean="0"/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/>
              <a:t>Saved money can be spent on other goods or invested.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8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Exports are </a:t>
            </a:r>
            <a:r>
              <a:rPr lang="en-US" dirty="0" smtClean="0"/>
              <a:t>good</a:t>
            </a:r>
            <a:r>
              <a:rPr lang="en-US" dirty="0" smtClean="0"/>
              <a:t>. I</a:t>
            </a:r>
            <a:r>
              <a:rPr lang="en-US" dirty="0" smtClean="0"/>
              <a:t>mports </a:t>
            </a:r>
            <a:r>
              <a:rPr lang="en-US" dirty="0" smtClean="0"/>
              <a:t>are </a:t>
            </a:r>
            <a:r>
              <a:rPr lang="en-US" dirty="0" smtClean="0"/>
              <a:t>bad.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03577"/>
            <a:ext cx="8940800" cy="415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Bottom line:</a:t>
            </a:r>
            <a:endParaRPr lang="en-US" dirty="0" smtClean="0"/>
          </a:p>
          <a:p>
            <a:pPr marL="571500" indent="-571500" algn="l">
              <a:buFont typeface="Arial"/>
              <a:buChar char="•"/>
            </a:pPr>
            <a:r>
              <a:rPr lang="en-US" i="1" dirty="0" smtClean="0"/>
              <a:t>Both</a:t>
            </a:r>
            <a:r>
              <a:rPr lang="en-US" dirty="0" smtClean="0"/>
              <a:t> are necessary for prosperity.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Exports are the price paid to enjoy the imports consumed.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Arguably, </a:t>
            </a:r>
            <a:r>
              <a:rPr lang="en-US" i="1" dirty="0" smtClean="0"/>
              <a:t>imports</a:t>
            </a:r>
            <a:r>
              <a:rPr lang="en-US" dirty="0" smtClean="0"/>
              <a:t> are more important -- exports are just one </a:t>
            </a:r>
            <a:r>
              <a:rPr lang="en-US" i="1" dirty="0" smtClean="0"/>
              <a:t>means to the end </a:t>
            </a:r>
            <a:r>
              <a:rPr lang="en-US" dirty="0" smtClean="0"/>
              <a:t>of enjoying imports.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83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Exports are </a:t>
            </a:r>
            <a:r>
              <a:rPr lang="en-US" dirty="0" smtClean="0"/>
              <a:t>good</a:t>
            </a:r>
            <a:r>
              <a:rPr lang="en-US" dirty="0" smtClean="0"/>
              <a:t>. I</a:t>
            </a:r>
            <a:r>
              <a:rPr lang="en-US" dirty="0" smtClean="0"/>
              <a:t>mports </a:t>
            </a:r>
            <a:r>
              <a:rPr lang="en-US" dirty="0" smtClean="0"/>
              <a:t>are </a:t>
            </a:r>
            <a:r>
              <a:rPr lang="en-US" dirty="0" smtClean="0"/>
              <a:t>bad.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944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Trade barriers protect industries.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2338"/>
            <a:ext cx="9144000" cy="21301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Rationale: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If consumers can buy cheaper (or better) goods overseas from countries where wages are lower, they will put local industries out of business.</a:t>
            </a:r>
            <a:endParaRPr lang="en-US" sz="40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944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Myth:</a:t>
            </a:r>
            <a:br>
              <a:rPr lang="en-US" dirty="0" smtClean="0"/>
            </a:br>
            <a:r>
              <a:rPr lang="en-US" dirty="0" smtClean="0"/>
              <a:t>Trade barriers protect industries.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2338"/>
            <a:ext cx="9144000" cy="21301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/>
              <a:t>Reality: </a:t>
            </a:r>
          </a:p>
          <a:p>
            <a:r>
              <a:rPr lang="en-US" sz="4000" dirty="0" smtClean="0"/>
              <a:t>Few industries, if any, can rely only on inputs from a single country.  </a:t>
            </a:r>
          </a:p>
          <a:p>
            <a:r>
              <a:rPr lang="en-US" sz="4000" dirty="0" smtClean="0"/>
              <a:t>Imported inputs reduce </a:t>
            </a:r>
            <a:r>
              <a:rPr lang="en-US" sz="4000" dirty="0"/>
              <a:t>production costs and makes </a:t>
            </a:r>
            <a:r>
              <a:rPr lang="en-US" sz="4000" dirty="0" smtClean="0"/>
              <a:t>industries </a:t>
            </a:r>
            <a:r>
              <a:rPr lang="en-US" sz="4000" i="1" dirty="0"/>
              <a:t>more</a:t>
            </a:r>
            <a:r>
              <a:rPr lang="en-US" sz="4000" dirty="0"/>
              <a:t> competitive.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8A24-1CA6-A24C-92BA-CD04D9D581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67" t="18444" r="18519" b="5222"/>
          <a:stretch/>
        </p:blipFill>
        <p:spPr>
          <a:xfrm>
            <a:off x="982143" y="1668316"/>
            <a:ext cx="7620001" cy="5207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787" y="6519336"/>
            <a:ext cx="588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All-American iPhone”, Technology Review, June 9, 2016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6692"/>
            <a:ext cx="9144000" cy="1439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Myth: Making the iPhone in the US would significantly increase US employment.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815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333" t="40964" r="8264" b="10147"/>
          <a:stretch/>
        </p:blipFill>
        <p:spPr>
          <a:xfrm>
            <a:off x="812800" y="1653921"/>
            <a:ext cx="6982883" cy="491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601" y="406402"/>
            <a:ext cx="6641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Where is the iPhone made?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6196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1089</Words>
  <Application>Microsoft Macintosh PowerPoint</Application>
  <PresentationFormat>On-screen Show (4:3)</PresentationFormat>
  <Paragraphs>164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Free Trade: Challenge, Myths, and Reality</vt:lpstr>
      <vt:lpstr>The Key Challenge:</vt:lpstr>
      <vt:lpstr>Myth: Exports are good. Imports are bad.</vt:lpstr>
      <vt:lpstr>Myth: Exports are good. Imports are bad.</vt:lpstr>
      <vt:lpstr>Myth: Exports are good. Imports are bad.</vt:lpstr>
      <vt:lpstr>Myth: Trade barriers protect industries. </vt:lpstr>
      <vt:lpstr>Myth: Trade barriers protect industries. </vt:lpstr>
      <vt:lpstr>Myth: Making the iPhone in the US would significantly increase US employment. </vt:lpstr>
      <vt:lpstr>PowerPoint Presentation</vt:lpstr>
      <vt:lpstr>PowerPoint Presentation</vt:lpstr>
      <vt:lpstr>PowerPoint Presentation</vt:lpstr>
      <vt:lpstr>PowerPoint Presentation</vt:lpstr>
      <vt:lpstr>Myth: Imports reduce GDP/capita and thus Quality of Life.  </vt:lpstr>
      <vt:lpstr>Myth: Imports reduce GDP/capita and thus Quality of Life.  </vt:lpstr>
      <vt:lpstr>GDP does not Accurately Reflect  Intangible/Embedded Imports &amp; Exports</vt:lpstr>
      <vt:lpstr>Many Improvements in the Quality of Life  Reduce (or Don’t Affect) GDP/capita</vt:lpstr>
      <vt:lpstr>Myth: Buying Food Grown Locally Reduces CO2 Emissions; Saves the Planet  </vt:lpstr>
      <vt:lpstr>PowerPoint Presentation</vt:lpstr>
      <vt:lpstr>FreeToChoose Network’s  Johan Norberg: “Food Miles”</vt:lpstr>
      <vt:lpstr>Myth: Trade barriers enable national sovereignty.</vt:lpstr>
      <vt:lpstr>Reality: Trade barriers empower governments at the expense of individuals.  .</vt:lpstr>
      <vt:lpstr>PowerPoint Presentation</vt:lpstr>
      <vt:lpstr>PowerPoint Presentation</vt:lpstr>
      <vt:lpstr>PowerPoint Presentation</vt:lpstr>
    </vt:vector>
  </TitlesOfParts>
  <Company>John Chisholm Ventures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Trade Myths</dc:title>
  <dc:creator>John Chisholm</dc:creator>
  <cp:lastModifiedBy>John Chisholm</cp:lastModifiedBy>
  <cp:revision>44</cp:revision>
  <dcterms:created xsi:type="dcterms:W3CDTF">2017-03-15T10:15:07Z</dcterms:created>
  <dcterms:modified xsi:type="dcterms:W3CDTF">2017-03-17T04:09:59Z</dcterms:modified>
</cp:coreProperties>
</file>